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44"/>
  </p:notesMasterIdLst>
  <p:handoutMasterIdLst>
    <p:handoutMasterId r:id="rId45"/>
  </p:handoutMasterIdLst>
  <p:sldIdLst>
    <p:sldId id="2076137917" r:id="rId6"/>
    <p:sldId id="2076137918" r:id="rId7"/>
    <p:sldId id="2076137911" r:id="rId8"/>
    <p:sldId id="1370" r:id="rId9"/>
    <p:sldId id="2076137919" r:id="rId10"/>
    <p:sldId id="2076137922" r:id="rId11"/>
    <p:sldId id="2076137964" r:id="rId12"/>
    <p:sldId id="2076137933" r:id="rId13"/>
    <p:sldId id="2076137965" r:id="rId14"/>
    <p:sldId id="2076137955" r:id="rId15"/>
    <p:sldId id="2076137966" r:id="rId16"/>
    <p:sldId id="2076137961" r:id="rId17"/>
    <p:sldId id="2076137962" r:id="rId18"/>
    <p:sldId id="2076137963" r:id="rId19"/>
    <p:sldId id="2076137923" r:id="rId20"/>
    <p:sldId id="2076137934" r:id="rId21"/>
    <p:sldId id="2076137938" r:id="rId22"/>
    <p:sldId id="288" r:id="rId23"/>
    <p:sldId id="2076136240" r:id="rId24"/>
    <p:sldId id="2076136715" r:id="rId25"/>
    <p:sldId id="2076136716" r:id="rId26"/>
    <p:sldId id="2076137947" r:id="rId27"/>
    <p:sldId id="2076137948" r:id="rId28"/>
    <p:sldId id="2076137949" r:id="rId29"/>
    <p:sldId id="2076137950" r:id="rId30"/>
    <p:sldId id="2076137951" r:id="rId31"/>
    <p:sldId id="2076137952" r:id="rId32"/>
    <p:sldId id="2076137956" r:id="rId33"/>
    <p:sldId id="2076137953" r:id="rId34"/>
    <p:sldId id="2076137924" r:id="rId35"/>
    <p:sldId id="2076137935" r:id="rId36"/>
    <p:sldId id="2076137957" r:id="rId37"/>
    <p:sldId id="2076137954" r:id="rId38"/>
    <p:sldId id="2076137958" r:id="rId39"/>
    <p:sldId id="2076137959" r:id="rId40"/>
    <p:sldId id="2076137960" r:id="rId41"/>
    <p:sldId id="2076137920" r:id="rId42"/>
    <p:sldId id="2076137921" r:id="rId43"/>
  </p:sldIdLst>
  <p:sldSz cx="12436475" cy="6994525"/>
  <p:notesSz cx="6858000" cy="9144000"/>
  <p:custDataLst>
    <p:tags r:id="rId4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64"/>
            <p14:sldId id="2076137933"/>
            <p14:sldId id="2076137965"/>
            <p14:sldId id="2076137955"/>
            <p14:sldId id="2076137966"/>
            <p14:sldId id="2076137961"/>
            <p14:sldId id="2076137962"/>
            <p14:sldId id="2076137963"/>
            <p14:sldId id="2076137923"/>
            <p14:sldId id="2076137934"/>
            <p14:sldId id="2076137938"/>
            <p14:sldId id="288"/>
            <p14:sldId id="2076136240"/>
            <p14:sldId id="2076136715"/>
            <p14:sldId id="2076136716"/>
            <p14:sldId id="2076137947"/>
            <p14:sldId id="2076137948"/>
            <p14:sldId id="2076137949"/>
            <p14:sldId id="2076137950"/>
            <p14:sldId id="2076137951"/>
            <p14:sldId id="2076137952"/>
            <p14:sldId id="2076137956"/>
            <p14:sldId id="2076137953"/>
            <p14:sldId id="2076137924"/>
            <p14:sldId id="2076137935"/>
            <p14:sldId id="2076137957"/>
            <p14:sldId id="2076137954"/>
            <p14:sldId id="2076137958"/>
            <p14:sldId id="2076137959"/>
            <p14:sldId id="2076137960"/>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varScale="1">
        <p:scale>
          <a:sx n="86" d="100"/>
          <a:sy n="86" d="100"/>
        </p:scale>
        <p:origin x="1560" y="8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12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7/22/2020 3:06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7/22/2020 3:05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solliancenet/azure-synapse-analytics-workshop-400/blob/master/day-03/lab06-machine-learning.md#exercise-2---registering-and-using-models-in-synapse-analytic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solliancenet/azure-synapse-analytics-workshop-400/blob/master/artifacts/day-03/lab-06-machine-learning/Lab%2006%20-%20Machine%20Learning.ipynb"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7383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Spark.read.sqlanalytics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42355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https://github.com/solliancenet/azure-synapse-analytics-workshop-400/blob/master/day-03/lab06-machine-learning.md#exercise-2---registering-and-using-models-in-synapse-analytics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6846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https://github.com/solliancenet/azure-synapse-analytics-workshop-400/blob/master/artifacts/day-03/lab-06-machine-learning/Lab%2006%20-%20Machine%20Learning.ipynb</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51734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06 ex 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85386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7/22/2020 3:05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tasks and artifacts each stage of the lifecycle in TDSP lifecycle are associated with project roles: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Solution architect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Project manager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Data engineer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Data scientist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Application developer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Project lead</a:t>
            </a:r>
          </a:p>
          <a:p>
            <a:r>
              <a:rPr lang="en-US" sz="900" b="0" i="0" kern="1200" dirty="0">
                <a:solidFill>
                  <a:schemeClr val="tx1"/>
                </a:solidFill>
                <a:effectLst/>
                <a:latin typeface="Segoe UI Light" pitchFamily="34" charset="0"/>
                <a:ea typeface="+mn-ea"/>
                <a:cs typeface="+mn-cs"/>
              </a:rPr>
              <a:t>The diagram provides a grid view of the tasks (in blue) and artifacts (in green) associated with each stage of the lifecycle (on the horizontal axis) for these roles (on the vertical axis).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2722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Templates are provided for the folder structure and required documents in standard locations. This folder structure organizes the files that contain code for data exploration and feature extraction, and that record model iterations. These templates make it easier for team members to understand work done by others and to add new members to teams. It is easy to view and update document templates in markdown format. Use templates to provide checklists with key questions for each project to insure that the problem is well defined and that deliverables meet the quality expected.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7766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TDSP provides recommendations for managing shared analytics and storage infrastructure such as: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cloud file systems for storing datasets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databases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big data (SQL or Spark) clusters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machine learning service</a:t>
            </a:r>
          </a:p>
          <a:p>
            <a:r>
              <a:rPr lang="en-US" sz="900" b="0" i="0" kern="1200" dirty="0">
                <a:solidFill>
                  <a:schemeClr val="tx1"/>
                </a:solidFill>
                <a:effectLst/>
                <a:latin typeface="Segoe UI Light" pitchFamily="34" charset="0"/>
                <a:ea typeface="+mn-ea"/>
                <a:cs typeface="+mn-cs"/>
              </a:rPr>
              <a:t>The analytics and storage infrastructure, where raw and processed datasets are stored, may be in the cloud or on-premises. This infrastructure enables reproducible analysis. It also avoids duplication, which may lead to inconsistencies and unnecessary infrastructure costs. Tools are provided to provision the shared resources, track them, and allow each team member to connect to those resources securely. It is also a good practice to have project members create a consistent compute environment. Different team members can then replicate and validate experiments.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6815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4623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76460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6901-E29F-4E58-AD56-89DB400DA1A8}"/>
              </a:ext>
            </a:extLst>
          </p:cNvPr>
          <p:cNvSpPr>
            <a:spLocks noGrp="1"/>
          </p:cNvSpPr>
          <p:nvPr>
            <p:ph type="title"/>
          </p:nvPr>
        </p:nvSpPr>
        <p:spPr/>
        <p:txBody>
          <a:bodyPr/>
          <a:lstStyle/>
          <a:p>
            <a:r>
              <a:rPr lang="en-US" dirty="0"/>
              <a:t>Standardized project structure</a:t>
            </a:r>
          </a:p>
        </p:txBody>
      </p:sp>
      <p:pic>
        <p:nvPicPr>
          <p:cNvPr id="2050" name="Picture 2">
            <a:extLst>
              <a:ext uri="{FF2B5EF4-FFF2-40B4-BE49-F238E27FC236}">
                <a16:creationId xmlns:a16="http://schemas.microsoft.com/office/drawing/2014/main" id="{6A0F49D8-C98B-42F1-836C-4F0CD3507A17}"/>
              </a:ext>
            </a:extLst>
          </p:cNvPr>
          <p:cNvPicPr>
            <a:picLocks noChangeAspect="1" noChangeArrowheads="1"/>
          </p:cNvPicPr>
          <p:nvPr/>
        </p:nvPicPr>
        <p:blipFill>
          <a:blip r:embed="rId3"/>
          <a:srcRect/>
          <a:stretch/>
        </p:blipFill>
        <p:spPr bwMode="auto">
          <a:xfrm>
            <a:off x="1341437" y="1287462"/>
            <a:ext cx="10078761" cy="419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9843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C752-E656-4B36-A70E-DA7CD3F77F54}"/>
              </a:ext>
            </a:extLst>
          </p:cNvPr>
          <p:cNvSpPr>
            <a:spLocks noGrp="1"/>
          </p:cNvSpPr>
          <p:nvPr>
            <p:ph type="title"/>
          </p:nvPr>
        </p:nvSpPr>
        <p:spPr>
          <a:xfrm>
            <a:off x="600059" y="466301"/>
            <a:ext cx="11239464" cy="553998"/>
          </a:xfrm>
        </p:spPr>
        <p:txBody>
          <a:bodyPr/>
          <a:lstStyle/>
          <a:p>
            <a:r>
              <a:rPr lang="en-US" dirty="0"/>
              <a:t>Example of TDSP recommended infrastructure</a:t>
            </a:r>
          </a:p>
        </p:txBody>
      </p:sp>
      <p:pic>
        <p:nvPicPr>
          <p:cNvPr id="5" name="Picture 4" descr="A close up of a map&#10;&#10;Description automatically generated">
            <a:extLst>
              <a:ext uri="{FF2B5EF4-FFF2-40B4-BE49-F238E27FC236}">
                <a16:creationId xmlns:a16="http://schemas.microsoft.com/office/drawing/2014/main" id="{0F56BBB8-8B60-4FF7-A9E4-4E9479D08676}"/>
              </a:ext>
            </a:extLst>
          </p:cNvPr>
          <p:cNvPicPr>
            <a:picLocks noChangeAspect="1"/>
          </p:cNvPicPr>
          <p:nvPr/>
        </p:nvPicPr>
        <p:blipFill>
          <a:blip r:embed="rId3"/>
          <a:stretch>
            <a:fillRect/>
          </a:stretch>
        </p:blipFill>
        <p:spPr>
          <a:xfrm>
            <a:off x="2829894" y="1218114"/>
            <a:ext cx="6776685" cy="5331909"/>
          </a:xfrm>
          <a:prstGeom prst="rect">
            <a:avLst/>
          </a:prstGeom>
        </p:spPr>
      </p:pic>
    </p:spTree>
    <p:extLst>
      <p:ext uri="{BB962C8B-B14F-4D97-AF65-F5344CB8AC3E}">
        <p14:creationId xmlns:p14="http://schemas.microsoft.com/office/powerpoint/2010/main" val="27876390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C3826-6970-4012-B4CD-360DF8850B45}"/>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09EEA859-94E5-4079-AF8E-3D7A1943E6E3}"/>
              </a:ext>
            </a:extLst>
          </p:cNvPr>
          <p:cNvSpPr>
            <a:spLocks noGrp="1"/>
          </p:cNvSpPr>
          <p:nvPr>
            <p:ph type="body" sz="quarter" idx="10"/>
          </p:nvPr>
        </p:nvSpPr>
        <p:spPr>
          <a:xfrm>
            <a:off x="595915" y="1464074"/>
            <a:ext cx="11239464" cy="4271939"/>
          </a:xfrm>
        </p:spPr>
        <p:txBody>
          <a:bodyPr/>
          <a:lstStyle/>
          <a:p>
            <a:r>
              <a:rPr lang="en-US" dirty="0"/>
              <a:t>Agile development</a:t>
            </a:r>
          </a:p>
          <a:p>
            <a:pPr lvl="1"/>
            <a:r>
              <a:rPr lang="en-US" dirty="0"/>
              <a:t>work item types</a:t>
            </a:r>
          </a:p>
          <a:p>
            <a:pPr lvl="1"/>
            <a:r>
              <a:rPr lang="en-US" dirty="0"/>
              <a:t>Sprints</a:t>
            </a:r>
          </a:p>
          <a:p>
            <a:pPr lvl="1"/>
            <a:r>
              <a:rPr lang="en-US" dirty="0"/>
              <a:t>Features in the backlog</a:t>
            </a:r>
          </a:p>
          <a:p>
            <a:pPr lvl="1"/>
            <a:r>
              <a:rPr lang="en-US" dirty="0"/>
              <a:t>User stories</a:t>
            </a:r>
          </a:p>
          <a:p>
            <a:pPr lvl="1"/>
            <a:r>
              <a:rPr lang="en-US" dirty="0"/>
              <a:t>tasks</a:t>
            </a:r>
          </a:p>
          <a:p>
            <a:r>
              <a:rPr lang="en-US" dirty="0"/>
              <a:t>Collaborative coding with Git</a:t>
            </a:r>
          </a:p>
          <a:p>
            <a:pPr lvl="1"/>
            <a:r>
              <a:rPr lang="en-US" dirty="0" err="1"/>
              <a:t>Workitems</a:t>
            </a:r>
            <a:endParaRPr lang="en-US" dirty="0"/>
          </a:p>
          <a:p>
            <a:pPr lvl="1"/>
            <a:r>
              <a:rPr lang="en-US" dirty="0"/>
              <a:t>Branches</a:t>
            </a:r>
          </a:p>
          <a:p>
            <a:pPr lvl="1"/>
            <a:r>
              <a:rPr lang="en-US" dirty="0"/>
              <a:t>Pull requests</a:t>
            </a:r>
          </a:p>
          <a:p>
            <a:pPr lvl="1"/>
            <a:r>
              <a:rPr lang="en-US" dirty="0"/>
              <a:t>Review and merge</a:t>
            </a:r>
          </a:p>
        </p:txBody>
      </p:sp>
    </p:spTree>
    <p:extLst>
      <p:ext uri="{BB962C8B-B14F-4D97-AF65-F5344CB8AC3E}">
        <p14:creationId xmlns:p14="http://schemas.microsoft.com/office/powerpoint/2010/main" val="29990094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FB7F-89CD-4BBE-B23F-E7606B3761CF}"/>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902DC3C0-393B-4C69-A91F-287FCB81A899}"/>
              </a:ext>
            </a:extLst>
          </p:cNvPr>
          <p:cNvSpPr>
            <a:spLocks noGrp="1"/>
          </p:cNvSpPr>
          <p:nvPr>
            <p:ph type="body" sz="quarter" idx="10"/>
          </p:nvPr>
        </p:nvSpPr>
        <p:spPr>
          <a:xfrm>
            <a:off x="595915" y="1464074"/>
            <a:ext cx="11239464" cy="3681008"/>
          </a:xfrm>
        </p:spPr>
        <p:txBody>
          <a:bodyPr/>
          <a:lstStyle/>
          <a:p>
            <a:r>
              <a:rPr lang="en-US" dirty="0"/>
              <a:t>Execute data science tasks</a:t>
            </a:r>
          </a:p>
          <a:p>
            <a:pPr lvl="1"/>
            <a:r>
              <a:rPr lang="en-US" dirty="0"/>
              <a:t>Exploration</a:t>
            </a:r>
          </a:p>
          <a:p>
            <a:pPr lvl="1"/>
            <a:r>
              <a:rPr lang="en-US" dirty="0"/>
              <a:t>Modeling</a:t>
            </a:r>
          </a:p>
          <a:p>
            <a:pPr lvl="1"/>
            <a:r>
              <a:rPr lang="en-US" dirty="0"/>
              <a:t>Deployment</a:t>
            </a:r>
          </a:p>
          <a:p>
            <a:r>
              <a:rPr lang="en-US" dirty="0"/>
              <a:t>Code testing</a:t>
            </a:r>
          </a:p>
          <a:p>
            <a:pPr lvl="1"/>
            <a:r>
              <a:rPr lang="en-US" dirty="0">
                <a:latin typeface="+mn-lt"/>
                <a:cs typeface="+mn-cs"/>
              </a:rPr>
              <a:t>Azure DevOps for the testing framework</a:t>
            </a:r>
          </a:p>
          <a:p>
            <a:pPr lvl="1"/>
            <a:r>
              <a:rPr lang="en-US" dirty="0">
                <a:latin typeface="+mn-lt"/>
                <a:cs typeface="+mn-cs"/>
              </a:rPr>
              <a:t>Flow of code testing</a:t>
            </a:r>
          </a:p>
          <a:p>
            <a:pPr lvl="1"/>
            <a:r>
              <a:rPr lang="en-US" dirty="0">
                <a:latin typeface="+mn-lt"/>
                <a:cs typeface="+mn-cs"/>
              </a:rPr>
              <a:t>Detailed steps</a:t>
            </a:r>
            <a:endParaRPr lang="en-US" dirty="0"/>
          </a:p>
          <a:p>
            <a:endParaRPr lang="en-US" dirty="0"/>
          </a:p>
        </p:txBody>
      </p:sp>
    </p:spTree>
    <p:extLst>
      <p:ext uri="{BB962C8B-B14F-4D97-AF65-F5344CB8AC3E}">
        <p14:creationId xmlns:p14="http://schemas.microsoft.com/office/powerpoint/2010/main" val="28619197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B0B2-5AE3-4AC7-BC05-CB2E8DF935AE}"/>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CDC8522B-C877-427E-8A8B-1AC018C4835F}"/>
              </a:ext>
            </a:extLst>
          </p:cNvPr>
          <p:cNvSpPr>
            <a:spLocks noGrp="1"/>
          </p:cNvSpPr>
          <p:nvPr>
            <p:ph type="body" sz="quarter" idx="10"/>
          </p:nvPr>
        </p:nvSpPr>
        <p:spPr>
          <a:xfrm>
            <a:off x="595915" y="1464074"/>
            <a:ext cx="11239464" cy="1317284"/>
          </a:xfrm>
        </p:spPr>
        <p:txBody>
          <a:bodyPr/>
          <a:lstStyle/>
          <a:p>
            <a:r>
              <a:rPr lang="en-US" dirty="0"/>
              <a:t>Track progress</a:t>
            </a:r>
          </a:p>
          <a:p>
            <a:pPr lvl="1"/>
            <a:r>
              <a:rPr lang="en-US" dirty="0"/>
              <a:t>Azure DevOps dashboards</a:t>
            </a:r>
          </a:p>
          <a:p>
            <a:endParaRPr lang="en-US" dirty="0"/>
          </a:p>
        </p:txBody>
      </p:sp>
      <p:pic>
        <p:nvPicPr>
          <p:cNvPr id="4" name="Picture 3">
            <a:extLst>
              <a:ext uri="{FF2B5EF4-FFF2-40B4-BE49-F238E27FC236}">
                <a16:creationId xmlns:a16="http://schemas.microsoft.com/office/drawing/2014/main" id="{3E55DDA8-686B-4A1D-AC28-C727A66AD727}"/>
              </a:ext>
            </a:extLst>
          </p:cNvPr>
          <p:cNvPicPr>
            <a:picLocks noChangeAspect="1"/>
          </p:cNvPicPr>
          <p:nvPr/>
        </p:nvPicPr>
        <p:blipFill>
          <a:blip r:embed="rId2"/>
          <a:stretch>
            <a:fillRect/>
          </a:stretch>
        </p:blipFill>
        <p:spPr>
          <a:xfrm>
            <a:off x="4313237" y="486241"/>
            <a:ext cx="7484545" cy="5923937"/>
          </a:xfrm>
          <a:prstGeom prst="rect">
            <a:avLst/>
          </a:prstGeom>
        </p:spPr>
      </p:pic>
    </p:spTree>
    <p:extLst>
      <p:ext uri="{BB962C8B-B14F-4D97-AF65-F5344CB8AC3E}">
        <p14:creationId xmlns:p14="http://schemas.microsoft.com/office/powerpoint/2010/main" val="19816674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What is Apache Spark in Azure Synapse Analytics</a:t>
            </a:r>
          </a:p>
        </p:txBody>
      </p:sp>
      <p:pic>
        <p:nvPicPr>
          <p:cNvPr id="3" name="Picture 2">
            <a:extLst>
              <a:ext uri="{FF2B5EF4-FFF2-40B4-BE49-F238E27FC236}">
                <a16:creationId xmlns:a16="http://schemas.microsoft.com/office/drawing/2014/main" id="{1EA1D109-6723-4969-BC80-A0A39B4D836D}"/>
              </a:ext>
            </a:extLst>
          </p:cNvPr>
          <p:cNvPicPr>
            <a:picLocks noChangeAspect="1"/>
          </p:cNvPicPr>
          <p:nvPr/>
        </p:nvPicPr>
        <p:blipFill>
          <a:blip r:embed="rId2"/>
          <a:stretch>
            <a:fillRect/>
          </a:stretch>
        </p:blipFill>
        <p:spPr>
          <a:xfrm>
            <a:off x="835313" y="1439862"/>
            <a:ext cx="9442060" cy="4886593"/>
          </a:xfrm>
          <a:prstGeom prst="rect">
            <a:avLst/>
          </a:prstGeom>
        </p:spPr>
      </p:pic>
    </p:spTree>
    <p:extLst>
      <p:ext uri="{BB962C8B-B14F-4D97-AF65-F5344CB8AC3E}">
        <p14:creationId xmlns:p14="http://schemas.microsoft.com/office/powerpoint/2010/main" val="22570514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Apache Spark Core Concepts</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3360920"/>
          </a:xfrm>
        </p:spPr>
        <p:txBody>
          <a:bodyPr/>
          <a:lstStyle/>
          <a:p>
            <a:r>
              <a:rPr lang="en-US" dirty="0"/>
              <a:t>Boost the performance of big-data analytic applications</a:t>
            </a:r>
          </a:p>
          <a:p>
            <a:endParaRPr lang="en-US" dirty="0"/>
          </a:p>
          <a:p>
            <a:r>
              <a:rPr lang="en-US" dirty="0"/>
              <a:t>Spark pools: when instantiated, is used to create a Spark instance that processes data</a:t>
            </a:r>
          </a:p>
          <a:p>
            <a:endParaRPr lang="en-US" dirty="0"/>
          </a:p>
          <a:p>
            <a:r>
              <a:rPr lang="en-US" dirty="0"/>
              <a:t>Spark instances: created when you connect to a Spark pool, create a session, and run a job</a:t>
            </a:r>
          </a:p>
        </p:txBody>
      </p:sp>
    </p:spTree>
    <p:extLst>
      <p:ext uri="{BB962C8B-B14F-4D97-AF65-F5344CB8AC3E}">
        <p14:creationId xmlns:p14="http://schemas.microsoft.com/office/powerpoint/2010/main" val="33190603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900087" y="2464389"/>
            <a:ext cx="4103863" cy="2722774"/>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224"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114441" y="3201375"/>
            <a:ext cx="1875527" cy="749401"/>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114440" y="2805128"/>
            <a:ext cx="1875527"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562280" y="3403885"/>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311956" y="3645919"/>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114441" y="1593023"/>
            <a:ext cx="1875527" cy="555710"/>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688744" y="947977"/>
            <a:ext cx="1246421" cy="720745"/>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989967" y="1667954"/>
            <a:ext cx="1321988" cy="202924"/>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5052202" y="3950777"/>
            <a:ext cx="0" cy="2980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5052204" y="2148732"/>
            <a:ext cx="1" cy="656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542557" y="2805128"/>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989967" y="2977292"/>
            <a:ext cx="5525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989966" y="3576050"/>
            <a:ext cx="572313" cy="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562282" y="4432145"/>
            <a:ext cx="1149998" cy="38878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364858" y="4776197"/>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989966" y="4623549"/>
            <a:ext cx="572313" cy="2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448615" y="4349217"/>
            <a:ext cx="1430862" cy="55571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712279" y="4626535"/>
            <a:ext cx="736336" cy="5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749141" y="4774522"/>
            <a:ext cx="1284503" cy="154531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114441" y="4248846"/>
            <a:ext cx="2261837" cy="861379"/>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274582" y="5682180"/>
            <a:ext cx="3344154" cy="1014494"/>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400182" y="407192"/>
            <a:ext cx="7587629" cy="62413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3468" spc="-150">
                <a:ln w="3175">
                  <a:noFill/>
                </a:ln>
                <a:solidFill>
                  <a:schemeClr val="tx2"/>
                </a:solidFill>
                <a:ea typeface="+mn-ea"/>
                <a:cs typeface="Segoe UI" pitchFamily="34" charset="0"/>
              </a:rPr>
              <a:t>Spark Notebook Execution with the </a:t>
            </a:r>
            <a:br>
              <a:rPr lang="en-US" sz="3468" spc="-150">
                <a:ln w="3175">
                  <a:noFill/>
                </a:ln>
                <a:solidFill>
                  <a:schemeClr val="tx2"/>
                </a:solidFill>
                <a:ea typeface="+mn-ea"/>
                <a:cs typeface="Segoe UI" pitchFamily="34" charset="0"/>
              </a:rPr>
            </a:br>
            <a:r>
              <a:rPr lang="en-US" sz="3468" spc="-150">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3008" y="1519495"/>
            <a:ext cx="702764" cy="702764"/>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628651" y="4939007"/>
            <a:ext cx="1447" cy="109294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85771" y="3703411"/>
            <a:ext cx="223216" cy="2590636"/>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515529" y="2148732"/>
            <a:ext cx="0" cy="656397"/>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2110" y="2249161"/>
            <a:ext cx="345749" cy="3457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 xmlns:p188="http://schemas.microsoft.com/office/powerpoint/2018/8/main" r:id="rId7"/>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35589" y="283064"/>
            <a:ext cx="10744358" cy="69063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68054" y="1353293"/>
            <a:ext cx="8524260" cy="4731747"/>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32418">
                <a:defRPr/>
              </a:pPr>
              <a:r>
                <a:rPr lang="en-US" sz="1224" b="1">
                  <a:solidFill>
                    <a:prstClr val="black"/>
                  </a:solidFill>
                  <a:latin typeface="Calibri" panose="020F0502020204030204"/>
                </a:rPr>
                <a:t>Spark Instance</a:t>
              </a:r>
            </a:p>
            <a:p>
              <a:pPr algn="ctr" defTabSz="932418">
                <a:defRPr/>
              </a:pPr>
              <a:endParaRPr lang="en-US" sz="1122">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32418">
                <a:defRPr/>
              </a:pPr>
              <a:endParaRPr lang="en-US" sz="102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816">
                  <a:solidFill>
                    <a:schemeClr val="tx1"/>
                  </a:solidFill>
                  <a:latin typeface="Calibri" panose="020F0502020204030204"/>
                </a:rPr>
                <a:t>Hive Metastore</a:t>
              </a:r>
              <a:endParaRPr lang="en-US" sz="816">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32418">
                <a:defRPr/>
              </a:pPr>
              <a:r>
                <a:rPr lang="en-US" sz="102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32418">
                <a:defRPr/>
              </a:pPr>
              <a:r>
                <a:rPr lang="en-US" sz="1071"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32418">
                <a:defRPr/>
              </a:pPr>
              <a:r>
                <a:rPr lang="en-US" sz="1224" b="1">
                  <a:solidFill>
                    <a:prstClr val="white"/>
                  </a:solidFill>
                  <a:latin typeface="Calibri" panose="020F0502020204030204"/>
                </a:rPr>
                <a:t>Synapse Cluster </a:t>
              </a:r>
            </a:p>
            <a:p>
              <a:pPr algn="ctr" defTabSz="932418">
                <a:defRPr/>
              </a:pPr>
              <a:r>
                <a:rPr lang="en-US" sz="1224" b="1">
                  <a:solidFill>
                    <a:prstClr val="white"/>
                  </a:solidFill>
                  <a:latin typeface="Calibri" panose="020F0502020204030204"/>
                </a:rPr>
                <a:t>Service</a:t>
              </a:r>
            </a:p>
            <a:p>
              <a:pPr algn="ctr" defTabSz="932418">
                <a:defRPr/>
              </a:pPr>
              <a:r>
                <a:rPr lang="en-US" sz="1224"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32418">
                <a:defRPr/>
              </a:pPr>
              <a:r>
                <a:rPr lang="en-US" sz="1428">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1224"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141"/>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Create VMs with</a:t>
              </a:r>
            </a:p>
            <a:p>
              <a:pPr defTabSz="932418">
                <a:defRPr/>
              </a:pPr>
              <a:r>
                <a:rPr lang="en-US" sz="1122">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endParaRPr lang="en-US" sz="102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13682" y="476012"/>
            <a:ext cx="11461587" cy="544296"/>
          </a:xfrm>
        </p:spPr>
        <p:txBody>
          <a:bodyPr/>
          <a:lstStyle/>
          <a:p>
            <a:r>
              <a:rPr lang="en-US" sz="3468" spc="-150"/>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232181" y="2253751"/>
            <a:ext cx="6574367" cy="3876216"/>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36614" y="1346837"/>
            <a:ext cx="11191056" cy="11471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Provision Spark Pool through Azure Portal with default settings or per requirements </a:t>
            </a:r>
          </a:p>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Basic Settings – Minimum details required from user</a:t>
            </a:r>
          </a:p>
          <a:p>
            <a:pPr marL="0" lvl="1" defTabSz="932384">
              <a:lnSpc>
                <a:spcPct val="90000"/>
              </a:lnSpc>
              <a:spcBef>
                <a:spcPts val="586"/>
              </a:spcBef>
              <a:spcAft>
                <a:spcPts val="612"/>
              </a:spcAft>
              <a:buClrTx/>
              <a:tabLst>
                <a:tab pos="645275" algn="l"/>
              </a:tabLst>
              <a:defRPr/>
            </a:pPr>
            <a:endParaRPr lang="en-US" sz="1632"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390590" y="4758002"/>
            <a:ext cx="6343182" cy="132258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65412" y="5300358"/>
            <a:ext cx="1690915" cy="502959"/>
          </a:xfrm>
          <a:prstGeom prst="rect">
            <a:avLst/>
          </a:prstGeom>
          <a:noFill/>
        </p:spPr>
        <p:txBody>
          <a:bodyPr wrap="none" lIns="186494" tIns="149196" rIns="186494" bIns="149196" rtlCol="0">
            <a:spAutoFit/>
          </a:bodyPr>
          <a:lstStyle/>
          <a:p>
            <a:pPr>
              <a:lnSpc>
                <a:spcPct val="90000"/>
              </a:lnSpc>
              <a:spcAft>
                <a:spcPts val="612"/>
              </a:spcAft>
            </a:pPr>
            <a:r>
              <a:rPr lang="en-US" sz="1428">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956330" y="5419295"/>
            <a:ext cx="434263" cy="13254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390590" y="4377401"/>
            <a:ext cx="6343182" cy="3312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91925" y="4293493"/>
            <a:ext cx="2752543" cy="502959"/>
          </a:xfrm>
          <a:prstGeom prst="rect">
            <a:avLst/>
          </a:prstGeom>
          <a:noFill/>
        </p:spPr>
        <p:txBody>
          <a:bodyPr wrap="none" lIns="186494" tIns="149196" rIns="186494" bIns="149196" rtlCol="0">
            <a:spAutoFit/>
          </a:bodyPr>
          <a:lstStyle/>
          <a:p>
            <a:pPr>
              <a:lnSpc>
                <a:spcPct val="90000"/>
              </a:lnSpc>
              <a:spcAft>
                <a:spcPts val="612"/>
              </a:spcAft>
            </a:pPr>
            <a:r>
              <a:rPr lang="en-US" sz="1428">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5044469" y="4543013"/>
            <a:ext cx="346123" cy="1960"/>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13682" y="476012"/>
            <a:ext cx="11461587" cy="544296"/>
          </a:xfrm>
        </p:spPr>
        <p:txBody>
          <a:bodyPr/>
          <a:lstStyle/>
          <a:p>
            <a:r>
              <a:rPr lang="en-US" sz="3468" spc="-150"/>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6025932" y="1268102"/>
            <a:ext cx="5178259" cy="5517940"/>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331582" y="2122832"/>
            <a:ext cx="1330691" cy="860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36660" y="2717197"/>
            <a:ext cx="4494921" cy="531795"/>
          </a:xfrm>
          <a:prstGeom prst="rect">
            <a:avLst/>
          </a:prstGeom>
          <a:noFill/>
        </p:spPr>
        <p:txBody>
          <a:bodyPr wrap="none" lIns="186494" tIns="149196" rIns="186494" bIns="149196" rtlCol="0">
            <a:spAutoFit/>
          </a:bodyPr>
          <a:lstStyle/>
          <a:p>
            <a:pPr>
              <a:lnSpc>
                <a:spcPct val="90000"/>
              </a:lnSpc>
              <a:spcAft>
                <a:spcPts val="612"/>
              </a:spcAft>
            </a:pPr>
            <a:r>
              <a:rPr lang="en-US" sz="1632">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6093955" y="5833017"/>
            <a:ext cx="5042210" cy="90392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425319" y="6284981"/>
            <a:ext cx="668635" cy="451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43196" y="5908349"/>
            <a:ext cx="3882124" cy="762285"/>
          </a:xfrm>
          <a:prstGeom prst="rect">
            <a:avLst/>
          </a:prstGeom>
          <a:noFill/>
        </p:spPr>
        <p:txBody>
          <a:bodyPr wrap="square" lIns="186494" tIns="149196" rIns="186494" bIns="149196" rtlCol="0">
            <a:spAutoFit/>
          </a:bodyPr>
          <a:lstStyle/>
          <a:p>
            <a:pPr>
              <a:lnSpc>
                <a:spcPct val="90000"/>
              </a:lnSpc>
              <a:spcAft>
                <a:spcPts val="612"/>
              </a:spcAft>
            </a:pPr>
            <a:r>
              <a:rPr lang="en-US" sz="1632">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36615" y="1346837"/>
            <a:ext cx="5258150" cy="60269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98945" y="1463213"/>
            <a:ext cx="5314536" cy="4902978"/>
          </a:xfrm>
        </p:spPr>
        <p:txBody>
          <a:bodyPr/>
          <a:lstStyle/>
          <a:p>
            <a:pPr marL="0" lvl="1">
              <a:lnSpc>
                <a:spcPct val="110000"/>
              </a:lnSpc>
              <a:spcBef>
                <a:spcPts val="0"/>
              </a:spcBef>
              <a:spcAft>
                <a:spcPts val="612"/>
              </a:spcAft>
            </a:pPr>
            <a:r>
              <a:rPr lang="en-US" sz="1836">
                <a:solidFill>
                  <a:schemeClr val="tx2"/>
                </a:solidFill>
                <a:latin typeface="+mj-lt"/>
                <a:cs typeface="Segoe UI Semilight" panose="020B0402040204020203" pitchFamily="34" charset="0"/>
              </a:rPr>
              <a:t>Auto-pause </a:t>
            </a:r>
          </a:p>
          <a:p>
            <a:pPr marL="0" lvl="1">
              <a:lnSpc>
                <a:spcPct val="110000"/>
              </a:lnSpc>
              <a:spcBef>
                <a:spcPts val="0"/>
              </a:spcBef>
              <a:spcAft>
                <a:spcPts val="612"/>
              </a:spcAft>
            </a:pPr>
            <a:r>
              <a:rPr lang="en-US" sz="1632"/>
              <a:t>Enables the pool to automatically stop running when no Spark applications (e.g., Notebooks) are running. </a:t>
            </a:r>
          </a:p>
          <a:p>
            <a:pPr marL="0" lvl="1">
              <a:lnSpc>
                <a:spcPct val="110000"/>
              </a:lnSpc>
              <a:spcBef>
                <a:spcPts val="0"/>
              </a:spcBef>
              <a:spcAft>
                <a:spcPts val="612"/>
              </a:spcAft>
            </a:pPr>
            <a:endParaRPr lang="en-US" sz="1632"/>
          </a:p>
          <a:p>
            <a:pPr marL="0" lvl="1">
              <a:lnSpc>
                <a:spcPct val="110000"/>
              </a:lnSpc>
              <a:spcBef>
                <a:spcPts val="0"/>
              </a:spcBef>
              <a:spcAft>
                <a:spcPts val="612"/>
              </a:spcAft>
            </a:pPr>
            <a:r>
              <a:rPr lang="en-US" sz="1836" err="1">
                <a:solidFill>
                  <a:srgbClr val="3B2E58"/>
                </a:solidFill>
                <a:latin typeface="Segoe UI Semibold"/>
                <a:cs typeface="Segoe UI Semilight" panose="020B0402040204020203" pitchFamily="34" charset="0"/>
              </a:rPr>
              <a:t>Autoscale</a:t>
            </a:r>
            <a:endParaRPr lang="en-US" sz="1836">
              <a:solidFill>
                <a:srgbClr val="3B2E58"/>
              </a:solidFill>
              <a:latin typeface="Segoe UI Semibold"/>
              <a:cs typeface="Segoe UI Semilight" panose="020B0402040204020203" pitchFamily="34" charset="0"/>
            </a:endParaRPr>
          </a:p>
          <a:p>
            <a:pPr marL="0" lvl="1">
              <a:lnSpc>
                <a:spcPct val="110000"/>
              </a:lnSpc>
              <a:spcBef>
                <a:spcPts val="0"/>
              </a:spcBef>
              <a:spcAft>
                <a:spcPts val="612"/>
              </a:spcAft>
            </a:pPr>
            <a:r>
              <a:rPr lang="en-US" sz="1632">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12"/>
              </a:spcAft>
            </a:pPr>
            <a:endParaRPr lang="en-US" sz="1632"/>
          </a:p>
          <a:p>
            <a:pPr marL="0" lvl="1">
              <a:lnSpc>
                <a:spcPct val="110000"/>
              </a:lnSpc>
              <a:spcBef>
                <a:spcPts val="0"/>
              </a:spcBef>
              <a:spcAft>
                <a:spcPts val="612"/>
              </a:spcAft>
            </a:pPr>
            <a:r>
              <a:rPr lang="en-US" sz="1632"/>
              <a:t>Note: Just because a pool is running, does not mean all the nodes allowed to run, according to the scale configuration, are actually running. They will be allocated on demand as new Notebooks are executed, up to the limit configured in </a:t>
            </a:r>
            <a:r>
              <a:rPr lang="en-US" sz="1632" err="1"/>
              <a:t>autoscale</a:t>
            </a:r>
            <a:r>
              <a:rPr lang="en-US" sz="1632"/>
              <a:t>.</a:t>
            </a:r>
          </a:p>
          <a:p>
            <a:pPr marL="0" lvl="1">
              <a:lnSpc>
                <a:spcPct val="110000"/>
              </a:lnSpc>
              <a:spcBef>
                <a:spcPts val="0"/>
              </a:spcBef>
              <a:spcAft>
                <a:spcPts val="612"/>
              </a:spcAft>
            </a:pPr>
            <a:endParaRPr lang="en-US" sz="1632"/>
          </a:p>
          <a:p>
            <a:pPr marL="0" lvl="1">
              <a:lnSpc>
                <a:spcPct val="110000"/>
              </a:lnSpc>
              <a:spcBef>
                <a:spcPts val="0"/>
              </a:spcBef>
              <a:spcAft>
                <a:spcPts val="612"/>
              </a:spcAft>
            </a:pPr>
            <a:endParaRPr lang="en-US" sz="1632"/>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375764" y="3639888"/>
            <a:ext cx="5446846" cy="290435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385286" y="1278741"/>
            <a:ext cx="5437323" cy="2075895"/>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5022914"/>
          </a:xfrm>
        </p:spPr>
        <p:txBody>
          <a:bodyPr/>
          <a:lstStyle/>
          <a:p>
            <a:r>
              <a:rPr lang="en-US" b="1" dirty="0"/>
              <a:t>Spark</a:t>
            </a:r>
            <a:r>
              <a:rPr lang="en-US" sz="2000" b="1" dirty="0"/>
              <a:t> : </a:t>
            </a:r>
            <a:r>
              <a:rPr lang="en-US" sz="2000" dirty="0"/>
              <a:t>Spark 2.4 is the currently supported version.</a:t>
            </a:r>
          </a:p>
          <a:p>
            <a:r>
              <a:rPr lang="en-US" b="1" dirty="0"/>
              <a:t>Operating System </a:t>
            </a:r>
            <a:r>
              <a:rPr lang="en-US" sz="2000" b="1" dirty="0"/>
              <a:t>: </a:t>
            </a:r>
            <a:r>
              <a:rPr lang="en-US" sz="2000" dirty="0"/>
              <a:t>Apache Spark in Azure Synapse runs on Ubuntu version 16.04.</a:t>
            </a:r>
          </a:p>
          <a:p>
            <a:r>
              <a:rPr lang="en-US" b="1" dirty="0"/>
              <a:t>Java</a:t>
            </a:r>
            <a:r>
              <a:rPr lang="en-US" sz="2000" b="1" dirty="0"/>
              <a:t> : </a:t>
            </a:r>
            <a:r>
              <a:rPr lang="en-US" sz="2000" dirty="0"/>
              <a:t>Apache Spark in Azure Synapse includes Java version 1.8.0_222</a:t>
            </a:r>
          </a:p>
          <a:p>
            <a:r>
              <a:rPr lang="en-US" b="1" dirty="0"/>
              <a:t>Scala</a:t>
            </a:r>
            <a:r>
              <a:rPr lang="en-US" sz="2000" b="1" dirty="0"/>
              <a:t> : </a:t>
            </a:r>
            <a:r>
              <a:rPr lang="en-US" sz="2000" dirty="0"/>
              <a:t>Apache Spark in Azure Synapse includes Scala 2.11.12</a:t>
            </a:r>
          </a:p>
          <a:p>
            <a:r>
              <a:rPr lang="en-US" b="1" dirty="0"/>
              <a:t>.NET Core </a:t>
            </a:r>
            <a:r>
              <a:rPr lang="en-US" sz="2000" b="1" dirty="0"/>
              <a:t>: </a:t>
            </a:r>
            <a:r>
              <a:rPr lang="en-US" sz="2000" dirty="0"/>
              <a:t>Apache Spark in Azure Synapse includes .NET Core 3.0</a:t>
            </a:r>
          </a:p>
          <a:p>
            <a:r>
              <a:rPr lang="en-US" sz="2000" b="1" dirty="0"/>
              <a:t>.</a:t>
            </a:r>
            <a:r>
              <a:rPr lang="en-US" b="1" dirty="0"/>
              <a:t>NET Support for Apache Spark</a:t>
            </a:r>
            <a:r>
              <a:rPr lang="en-US" sz="2000" b="1" dirty="0"/>
              <a:t>: </a:t>
            </a:r>
            <a:r>
              <a:rPr lang="en-US" sz="2000" dirty="0"/>
              <a:t>Azure Synapse includes .NET Support for Apache Spark 0.11.0</a:t>
            </a:r>
          </a:p>
          <a:p>
            <a:r>
              <a:rPr lang="en-US" b="1" dirty="0"/>
              <a:t>Delta Lake</a:t>
            </a:r>
            <a:r>
              <a:rPr lang="en-US" sz="2000" b="1" dirty="0"/>
              <a:t>: </a:t>
            </a:r>
            <a:r>
              <a:rPr lang="en-US" sz="2000" dirty="0"/>
              <a:t>Synapse Analytics includes support for Delta Lake 0.6.0</a:t>
            </a:r>
          </a:p>
          <a:p>
            <a:r>
              <a:rPr lang="en-US" sz="3200" b="1" dirty="0"/>
              <a:t>Python</a:t>
            </a:r>
            <a:r>
              <a:rPr lang="en-US" sz="2000" b="1" dirty="0"/>
              <a:t>: </a:t>
            </a:r>
            <a:r>
              <a:rPr lang="en-US" sz="2000" dirty="0"/>
              <a:t>Apache Spark in Azure Synapse includes an installation of Python version 3.6.1</a:t>
            </a:r>
          </a:p>
          <a:p>
            <a:r>
              <a:rPr lang="en-US" sz="3200" b="1" dirty="0"/>
              <a:t>Scala and Java libraries</a:t>
            </a:r>
          </a:p>
        </p:txBody>
      </p:sp>
    </p:spTree>
    <p:extLst>
      <p:ext uri="{BB962C8B-B14F-4D97-AF65-F5344CB8AC3E}">
        <p14:creationId xmlns:p14="http://schemas.microsoft.com/office/powerpoint/2010/main" val="1126336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b="1" dirty="0"/>
              <a:t>What is Delta Lake?</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600059" y="2569987"/>
            <a:ext cx="11422508" cy="3081293"/>
          </a:xfrm>
        </p:spPr>
        <p:txBody>
          <a:bodyPr numCol="2"/>
          <a:lstStyle/>
          <a:p>
            <a:pPr marL="0" lvl="1">
              <a:lnSpc>
                <a:spcPct val="110000"/>
              </a:lnSpc>
              <a:spcBef>
                <a:spcPts val="0"/>
              </a:spcBef>
              <a:spcAft>
                <a:spcPts val="612"/>
              </a:spcAft>
            </a:pPr>
            <a:r>
              <a:rPr lang="en-US" sz="1632" dirty="0"/>
              <a:t>Key Features</a:t>
            </a:r>
          </a:p>
          <a:p>
            <a:pPr marL="342900" lvl="1" indent="-342900">
              <a:lnSpc>
                <a:spcPct val="110000"/>
              </a:lnSpc>
              <a:spcBef>
                <a:spcPts val="0"/>
              </a:spcBef>
              <a:spcAft>
                <a:spcPts val="612"/>
              </a:spcAft>
              <a:buFont typeface="Arial" panose="020B0604020202020204" pitchFamily="34" charset="0"/>
              <a:buChar char="•"/>
            </a:pPr>
            <a:r>
              <a:rPr lang="en-US" b="1" dirty="0"/>
              <a:t>ACID Transactions</a:t>
            </a:r>
          </a:p>
          <a:p>
            <a:pPr marL="342900" lvl="1" indent="-342900">
              <a:lnSpc>
                <a:spcPct val="110000"/>
              </a:lnSpc>
              <a:spcBef>
                <a:spcPts val="0"/>
              </a:spcBef>
              <a:spcAft>
                <a:spcPts val="612"/>
              </a:spcAft>
              <a:buFont typeface="Arial" panose="020B0604020202020204" pitchFamily="34" charset="0"/>
              <a:buChar char="•"/>
            </a:pPr>
            <a:r>
              <a:rPr lang="en-US" b="1" dirty="0"/>
              <a:t>Scalable Metadata Handling</a:t>
            </a:r>
          </a:p>
          <a:p>
            <a:pPr marL="342900" lvl="1" indent="-342900">
              <a:lnSpc>
                <a:spcPct val="110000"/>
              </a:lnSpc>
              <a:spcBef>
                <a:spcPts val="0"/>
              </a:spcBef>
              <a:spcAft>
                <a:spcPts val="612"/>
              </a:spcAft>
              <a:buFont typeface="Arial" panose="020B0604020202020204" pitchFamily="34" charset="0"/>
              <a:buChar char="•"/>
            </a:pPr>
            <a:r>
              <a:rPr lang="en-US" b="1" dirty="0"/>
              <a:t>Time Travel (data versioning)</a:t>
            </a:r>
          </a:p>
          <a:p>
            <a:pPr marL="342900" lvl="1" indent="-342900">
              <a:lnSpc>
                <a:spcPct val="110000"/>
              </a:lnSpc>
              <a:spcBef>
                <a:spcPts val="0"/>
              </a:spcBef>
              <a:spcAft>
                <a:spcPts val="612"/>
              </a:spcAft>
              <a:buFont typeface="Arial" panose="020B0604020202020204" pitchFamily="34" charset="0"/>
              <a:buChar char="•"/>
            </a:pPr>
            <a:r>
              <a:rPr lang="en-US" b="1" dirty="0"/>
              <a:t>Open Format</a:t>
            </a:r>
          </a:p>
          <a:p>
            <a:pPr marL="342900" lvl="1" indent="-342900">
              <a:lnSpc>
                <a:spcPct val="110000"/>
              </a:lnSpc>
              <a:spcBef>
                <a:spcPts val="0"/>
              </a:spcBef>
              <a:spcAft>
                <a:spcPts val="612"/>
              </a:spcAft>
              <a:buFont typeface="Arial" panose="020B0604020202020204" pitchFamily="34" charset="0"/>
              <a:buChar char="•"/>
            </a:pPr>
            <a:r>
              <a:rPr lang="en-US" b="1" dirty="0"/>
              <a:t>Unified Batch and Streaming Source and Sink</a:t>
            </a:r>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r>
              <a:rPr lang="en-US" b="1" dirty="0"/>
              <a:t>Schema Enforcement</a:t>
            </a:r>
          </a:p>
          <a:p>
            <a:pPr marL="342900" lvl="1" indent="-342900">
              <a:lnSpc>
                <a:spcPct val="110000"/>
              </a:lnSpc>
              <a:spcBef>
                <a:spcPts val="0"/>
              </a:spcBef>
              <a:spcAft>
                <a:spcPts val="612"/>
              </a:spcAft>
              <a:buFont typeface="Arial" panose="020B0604020202020204" pitchFamily="34" charset="0"/>
              <a:buChar char="•"/>
            </a:pPr>
            <a:r>
              <a:rPr lang="en-US" b="1" dirty="0"/>
              <a:t>Schema Evolution</a:t>
            </a:r>
          </a:p>
          <a:p>
            <a:pPr marL="342900" lvl="1" indent="-342900">
              <a:lnSpc>
                <a:spcPct val="110000"/>
              </a:lnSpc>
              <a:spcBef>
                <a:spcPts val="0"/>
              </a:spcBef>
              <a:spcAft>
                <a:spcPts val="612"/>
              </a:spcAft>
              <a:buFont typeface="Arial" panose="020B0604020202020204" pitchFamily="34" charset="0"/>
              <a:buChar char="•"/>
            </a:pPr>
            <a:r>
              <a:rPr lang="en-US" b="1" dirty="0"/>
              <a:t>Audit History</a:t>
            </a:r>
          </a:p>
          <a:p>
            <a:pPr marL="342900" lvl="1" indent="-342900">
              <a:lnSpc>
                <a:spcPct val="110000"/>
              </a:lnSpc>
              <a:spcBef>
                <a:spcPts val="0"/>
              </a:spcBef>
              <a:spcAft>
                <a:spcPts val="612"/>
              </a:spcAft>
              <a:buFont typeface="Arial" panose="020B0604020202020204" pitchFamily="34" charset="0"/>
              <a:buChar char="•"/>
            </a:pPr>
            <a:r>
              <a:rPr lang="en-US" b="1" dirty="0"/>
              <a:t>Updates and Deletes</a:t>
            </a:r>
          </a:p>
          <a:p>
            <a:pPr marL="342900" lvl="1" indent="-342900">
              <a:lnSpc>
                <a:spcPct val="110000"/>
              </a:lnSpc>
              <a:spcBef>
                <a:spcPts val="0"/>
              </a:spcBef>
              <a:spcAft>
                <a:spcPts val="612"/>
              </a:spcAft>
              <a:buFont typeface="Arial" panose="020B0604020202020204" pitchFamily="34" charset="0"/>
              <a:buChar char="•"/>
            </a:pPr>
            <a:r>
              <a:rPr lang="en-US" b="1" dirty="0"/>
              <a:t>100% Compatible with Apache Spark API</a:t>
            </a:r>
          </a:p>
          <a:p>
            <a:pPr marL="0" lvl="1">
              <a:lnSpc>
                <a:spcPct val="110000"/>
              </a:lnSpc>
              <a:spcBef>
                <a:spcPts val="0"/>
              </a:spcBef>
              <a:spcAft>
                <a:spcPts val="612"/>
              </a:spcAft>
            </a:pPr>
            <a:endParaRPr lang="en-US" sz="1632" dirty="0"/>
          </a:p>
        </p:txBody>
      </p:sp>
      <p:sp>
        <p:nvSpPr>
          <p:cNvPr id="6" name="Text Placeholder 7">
            <a:extLst>
              <a:ext uri="{FF2B5EF4-FFF2-40B4-BE49-F238E27FC236}">
                <a16:creationId xmlns:a16="http://schemas.microsoft.com/office/drawing/2014/main" id="{F01F8EB6-CB6A-40B8-8F4F-8D46DDB37408}"/>
              </a:ext>
            </a:extLst>
          </p:cNvPr>
          <p:cNvSpPr txBox="1">
            <a:spLocks/>
          </p:cNvSpPr>
          <p:nvPr/>
        </p:nvSpPr>
        <p:spPr>
          <a:xfrm>
            <a:off x="600059" y="1135062"/>
            <a:ext cx="11422508" cy="1590628"/>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a:lnSpc>
                <a:spcPct val="110000"/>
              </a:lnSpc>
              <a:spcBef>
                <a:spcPts val="0"/>
              </a:spcBef>
              <a:spcAft>
                <a:spcPts val="612"/>
              </a:spcAft>
            </a:pPr>
            <a:r>
              <a:rPr lang="en-US" sz="1632" dirty="0"/>
              <a:t>Azure Synapse Analytics is compatible with Linux Foundation Delta Lake. Delta Lake is an open-source storage layer that brings ACID (atomicity, consistency, isolation, and durability) transactions to Apache Spark and big data workloads..</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spTree>
    <p:extLst>
      <p:ext uri="{BB962C8B-B14F-4D97-AF65-F5344CB8AC3E}">
        <p14:creationId xmlns:p14="http://schemas.microsoft.com/office/powerpoint/2010/main" val="4919327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98505" y="1839968"/>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DataSets,RDDs</a:t>
            </a:r>
            <a:endParaRPr lang="en-US" sz="2000" dirty="0"/>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Tree>
    <p:extLst>
      <p:ext uri="{BB962C8B-B14F-4D97-AF65-F5344CB8AC3E}">
        <p14:creationId xmlns:p14="http://schemas.microsoft.com/office/powerpoint/2010/main" val="23579952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4E5C-10BF-4CE8-AA60-4E928499B354}"/>
              </a:ext>
            </a:extLst>
          </p:cNvPr>
          <p:cNvSpPr>
            <a:spLocks noGrp="1"/>
          </p:cNvSpPr>
          <p:nvPr>
            <p:ph type="title"/>
          </p:nvPr>
        </p:nvSpPr>
        <p:spPr>
          <a:xfrm>
            <a:off x="600059" y="466301"/>
            <a:ext cx="11239464" cy="1661993"/>
          </a:xfrm>
        </p:spPr>
        <p:txBody>
          <a:bodyPr/>
          <a:lstStyle/>
          <a:p>
            <a:r>
              <a:rPr lang="en-US" b="1" dirty="0"/>
              <a:t>Automatically scale Azure Synapse Analytics Apache Spark pools</a:t>
            </a:r>
            <a:br>
              <a:rPr lang="en-US" b="1" dirty="0"/>
            </a:br>
            <a:endParaRPr lang="en-US" dirty="0"/>
          </a:p>
        </p:txBody>
      </p:sp>
      <p:sp>
        <p:nvSpPr>
          <p:cNvPr id="3" name="Text Placeholder 2">
            <a:extLst>
              <a:ext uri="{FF2B5EF4-FFF2-40B4-BE49-F238E27FC236}">
                <a16:creationId xmlns:a16="http://schemas.microsoft.com/office/drawing/2014/main" id="{02A5F193-8BB3-4C0D-8C71-2D5753C6B4CD}"/>
              </a:ext>
            </a:extLst>
          </p:cNvPr>
          <p:cNvSpPr>
            <a:spLocks noGrp="1"/>
          </p:cNvSpPr>
          <p:nvPr>
            <p:ph type="body" sz="quarter" idx="10"/>
          </p:nvPr>
        </p:nvSpPr>
        <p:spPr>
          <a:xfrm>
            <a:off x="598148" y="1462924"/>
            <a:ext cx="11239464" cy="4998291"/>
          </a:xfrm>
        </p:spPr>
        <p:txBody>
          <a:bodyPr/>
          <a:lstStyle/>
          <a:p>
            <a:endParaRPr lang="en-US" dirty="0"/>
          </a:p>
          <a:p>
            <a:r>
              <a:rPr lang="en-US" b="1" dirty="0"/>
              <a:t>Metrics monitoring</a:t>
            </a:r>
          </a:p>
          <a:p>
            <a:br>
              <a:rPr lang="en-US" b="1" dirty="0"/>
            </a:br>
            <a:r>
              <a:rPr lang="en-US" b="1" dirty="0"/>
              <a:t>Load-based scale conditions</a:t>
            </a:r>
          </a:p>
          <a:p>
            <a:endParaRPr lang="en-US" b="1" dirty="0"/>
          </a:p>
          <a:p>
            <a:r>
              <a:rPr lang="en-US" b="1" dirty="0"/>
              <a:t>Best practices</a:t>
            </a:r>
          </a:p>
          <a:p>
            <a:r>
              <a:rPr lang="en-US" b="1" dirty="0"/>
              <a:t>	Consider the latency of scale up or scale down operations</a:t>
            </a:r>
          </a:p>
          <a:p>
            <a:r>
              <a:rPr lang="en-US" b="1" dirty="0"/>
              <a:t>	Preparation for scaling down</a:t>
            </a:r>
          </a:p>
          <a:p>
            <a:endParaRPr lang="en-US" b="1" dirty="0"/>
          </a:p>
          <a:p>
            <a:endParaRPr lang="en-US" dirty="0"/>
          </a:p>
        </p:txBody>
      </p:sp>
    </p:spTree>
    <p:extLst>
      <p:ext uri="{BB962C8B-B14F-4D97-AF65-F5344CB8AC3E}">
        <p14:creationId xmlns:p14="http://schemas.microsoft.com/office/powerpoint/2010/main" val="32422776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4E92-F583-45EB-BCC1-706DD8EDE98A}"/>
              </a:ext>
            </a:extLst>
          </p:cNvPr>
          <p:cNvSpPr>
            <a:spLocks noGrp="1"/>
          </p:cNvSpPr>
          <p:nvPr>
            <p:ph type="title"/>
          </p:nvPr>
        </p:nvSpPr>
        <p:spPr>
          <a:xfrm>
            <a:off x="600059" y="466301"/>
            <a:ext cx="11239464" cy="553998"/>
          </a:xfrm>
        </p:spPr>
        <p:txBody>
          <a:bodyPr/>
          <a:lstStyle/>
          <a:p>
            <a:r>
              <a:rPr lang="en-US" dirty="0"/>
              <a:t>Development: </a:t>
            </a:r>
            <a:r>
              <a:rPr lang="en-US" b="1" dirty="0"/>
              <a:t>Bring data to a notebook</a:t>
            </a:r>
            <a:endParaRPr lang="en-US" dirty="0"/>
          </a:p>
        </p:txBody>
      </p:sp>
      <p:pic>
        <p:nvPicPr>
          <p:cNvPr id="4" name="Picture 3">
            <a:extLst>
              <a:ext uri="{FF2B5EF4-FFF2-40B4-BE49-F238E27FC236}">
                <a16:creationId xmlns:a16="http://schemas.microsoft.com/office/drawing/2014/main" id="{0C0A3461-7390-4F68-A85E-9A77BEFA50C0}"/>
              </a:ext>
            </a:extLst>
          </p:cNvPr>
          <p:cNvPicPr>
            <a:picLocks noChangeAspect="1"/>
          </p:cNvPicPr>
          <p:nvPr/>
        </p:nvPicPr>
        <p:blipFill>
          <a:blip r:embed="rId3"/>
          <a:stretch>
            <a:fillRect/>
          </a:stretch>
        </p:blipFill>
        <p:spPr>
          <a:xfrm>
            <a:off x="410596" y="1439862"/>
            <a:ext cx="5621447" cy="2262871"/>
          </a:xfrm>
          <a:prstGeom prst="rect">
            <a:avLst/>
          </a:prstGeom>
        </p:spPr>
      </p:pic>
      <p:pic>
        <p:nvPicPr>
          <p:cNvPr id="5" name="Picture 4">
            <a:extLst>
              <a:ext uri="{FF2B5EF4-FFF2-40B4-BE49-F238E27FC236}">
                <a16:creationId xmlns:a16="http://schemas.microsoft.com/office/drawing/2014/main" id="{A9889FF6-D07D-4095-B187-408E15DD3DE7}"/>
              </a:ext>
            </a:extLst>
          </p:cNvPr>
          <p:cNvPicPr>
            <a:picLocks noChangeAspect="1"/>
          </p:cNvPicPr>
          <p:nvPr/>
        </p:nvPicPr>
        <p:blipFill>
          <a:blip r:embed="rId4"/>
          <a:stretch>
            <a:fillRect/>
          </a:stretch>
        </p:blipFill>
        <p:spPr>
          <a:xfrm>
            <a:off x="6376958" y="1412202"/>
            <a:ext cx="6032043" cy="2692304"/>
          </a:xfrm>
          <a:prstGeom prst="rect">
            <a:avLst/>
          </a:prstGeom>
        </p:spPr>
      </p:pic>
      <p:pic>
        <p:nvPicPr>
          <p:cNvPr id="6" name="Picture 5">
            <a:extLst>
              <a:ext uri="{FF2B5EF4-FFF2-40B4-BE49-F238E27FC236}">
                <a16:creationId xmlns:a16="http://schemas.microsoft.com/office/drawing/2014/main" id="{C1A0935F-B6CB-47A8-A53F-1B09D27CE80F}"/>
              </a:ext>
            </a:extLst>
          </p:cNvPr>
          <p:cNvPicPr>
            <a:picLocks noChangeAspect="1"/>
          </p:cNvPicPr>
          <p:nvPr/>
        </p:nvPicPr>
        <p:blipFill>
          <a:blip r:embed="rId5"/>
          <a:stretch>
            <a:fillRect/>
          </a:stretch>
        </p:blipFill>
        <p:spPr>
          <a:xfrm>
            <a:off x="401948" y="3878262"/>
            <a:ext cx="5940815" cy="2262871"/>
          </a:xfrm>
          <a:prstGeom prst="rect">
            <a:avLst/>
          </a:prstGeom>
        </p:spPr>
      </p:pic>
    </p:spTree>
    <p:extLst>
      <p:ext uri="{BB962C8B-B14F-4D97-AF65-F5344CB8AC3E}">
        <p14:creationId xmlns:p14="http://schemas.microsoft.com/office/powerpoint/2010/main" val="21708901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4E92-F583-45EB-BCC1-706DD8EDE98A}"/>
              </a:ext>
            </a:extLst>
          </p:cNvPr>
          <p:cNvSpPr>
            <a:spLocks noGrp="1"/>
          </p:cNvSpPr>
          <p:nvPr>
            <p:ph type="title"/>
          </p:nvPr>
        </p:nvSpPr>
        <p:spPr/>
        <p:txBody>
          <a:bodyPr/>
          <a:lstStyle/>
          <a:p>
            <a:r>
              <a:rPr lang="en-US" dirty="0"/>
              <a:t>Development: </a:t>
            </a:r>
            <a:r>
              <a:rPr lang="en-US" b="1" dirty="0"/>
              <a:t>Bring data to a notebook</a:t>
            </a:r>
            <a:endParaRPr lang="en-US" dirty="0"/>
          </a:p>
        </p:txBody>
      </p:sp>
      <p:sp>
        <p:nvSpPr>
          <p:cNvPr id="3" name="Text Placeholder 2">
            <a:extLst>
              <a:ext uri="{FF2B5EF4-FFF2-40B4-BE49-F238E27FC236}">
                <a16:creationId xmlns:a16="http://schemas.microsoft.com/office/drawing/2014/main" id="{FA072D55-53B4-4DAE-A7D9-0108C797BE96}"/>
              </a:ext>
            </a:extLst>
          </p:cNvPr>
          <p:cNvSpPr>
            <a:spLocks noGrp="1"/>
          </p:cNvSpPr>
          <p:nvPr>
            <p:ph type="body" sz="quarter" idx="10"/>
          </p:nvPr>
        </p:nvSpPr>
        <p:spPr>
          <a:xfrm>
            <a:off x="598148" y="1462924"/>
            <a:ext cx="11239464" cy="430887"/>
          </a:xfrm>
        </p:spPr>
        <p:txBody>
          <a:bodyPr/>
          <a:lstStyle/>
          <a:p>
            <a:r>
              <a:rPr lang="en-US" dirty="0"/>
              <a:t>SQL Analytics Provider for Spark</a:t>
            </a:r>
          </a:p>
        </p:txBody>
      </p:sp>
    </p:spTree>
    <p:extLst>
      <p:ext uri="{BB962C8B-B14F-4D97-AF65-F5344CB8AC3E}">
        <p14:creationId xmlns:p14="http://schemas.microsoft.com/office/powerpoint/2010/main" val="24197184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5791-C7AD-488B-8089-DBC8D680E122}"/>
              </a:ext>
            </a:extLst>
          </p:cNvPr>
          <p:cNvSpPr>
            <a:spLocks noGrp="1"/>
          </p:cNvSpPr>
          <p:nvPr>
            <p:ph type="title"/>
          </p:nvPr>
        </p:nvSpPr>
        <p:spPr>
          <a:xfrm>
            <a:off x="600059" y="466301"/>
            <a:ext cx="11239464" cy="1107996"/>
          </a:xfrm>
        </p:spPr>
        <p:txBody>
          <a:bodyPr/>
          <a:lstStyle/>
          <a:p>
            <a:r>
              <a:rPr lang="en-US" dirty="0"/>
              <a:t>Development: </a:t>
            </a:r>
            <a:r>
              <a:rPr lang="en-US" b="1" dirty="0"/>
              <a:t>Visualize data in a notebook</a:t>
            </a:r>
            <a:br>
              <a:rPr lang="en-US" b="1" dirty="0"/>
            </a:br>
            <a:endParaRPr lang="en-US" dirty="0"/>
          </a:p>
        </p:txBody>
      </p:sp>
      <p:pic>
        <p:nvPicPr>
          <p:cNvPr id="4" name="Picture 3">
            <a:extLst>
              <a:ext uri="{FF2B5EF4-FFF2-40B4-BE49-F238E27FC236}">
                <a16:creationId xmlns:a16="http://schemas.microsoft.com/office/drawing/2014/main" id="{762FC51B-46B4-47CE-877C-BF3679DBA808}"/>
              </a:ext>
            </a:extLst>
          </p:cNvPr>
          <p:cNvPicPr>
            <a:picLocks noChangeAspect="1"/>
          </p:cNvPicPr>
          <p:nvPr/>
        </p:nvPicPr>
        <p:blipFill>
          <a:blip r:embed="rId2"/>
          <a:stretch>
            <a:fillRect/>
          </a:stretch>
        </p:blipFill>
        <p:spPr>
          <a:xfrm>
            <a:off x="632231" y="1287462"/>
            <a:ext cx="7224386" cy="3223539"/>
          </a:xfrm>
          <a:prstGeom prst="rect">
            <a:avLst/>
          </a:prstGeom>
        </p:spPr>
      </p:pic>
      <p:sp>
        <p:nvSpPr>
          <p:cNvPr id="5" name="TextBox 4">
            <a:extLst>
              <a:ext uri="{FF2B5EF4-FFF2-40B4-BE49-F238E27FC236}">
                <a16:creationId xmlns:a16="http://schemas.microsoft.com/office/drawing/2014/main" id="{EC6E5F41-FEB0-478F-BEE4-7DAF6F2CD892}"/>
              </a:ext>
            </a:extLst>
          </p:cNvPr>
          <p:cNvSpPr txBox="1"/>
          <p:nvPr/>
        </p:nvSpPr>
        <p:spPr>
          <a:xfrm>
            <a:off x="632231" y="4878199"/>
            <a:ext cx="97142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Display()</a:t>
            </a:r>
          </a:p>
        </p:txBody>
      </p:sp>
      <p:pic>
        <p:nvPicPr>
          <p:cNvPr id="6" name="Picture 5">
            <a:extLst>
              <a:ext uri="{FF2B5EF4-FFF2-40B4-BE49-F238E27FC236}">
                <a16:creationId xmlns:a16="http://schemas.microsoft.com/office/drawing/2014/main" id="{D7F9AF0D-11B6-4A05-AF25-1BA3C15BA96E}"/>
              </a:ext>
            </a:extLst>
          </p:cNvPr>
          <p:cNvPicPr>
            <a:picLocks noChangeAspect="1"/>
          </p:cNvPicPr>
          <p:nvPr/>
        </p:nvPicPr>
        <p:blipFill>
          <a:blip r:embed="rId3"/>
          <a:stretch>
            <a:fillRect/>
          </a:stretch>
        </p:blipFill>
        <p:spPr>
          <a:xfrm>
            <a:off x="8665622" y="1486877"/>
            <a:ext cx="2884473" cy="2824707"/>
          </a:xfrm>
          <a:prstGeom prst="rect">
            <a:avLst/>
          </a:prstGeom>
        </p:spPr>
      </p:pic>
      <p:sp>
        <p:nvSpPr>
          <p:cNvPr id="7" name="TextBox 6">
            <a:extLst>
              <a:ext uri="{FF2B5EF4-FFF2-40B4-BE49-F238E27FC236}">
                <a16:creationId xmlns:a16="http://schemas.microsoft.com/office/drawing/2014/main" id="{3B9F2A17-B887-48E7-9690-753A0F87A097}"/>
              </a:ext>
            </a:extLst>
          </p:cNvPr>
          <p:cNvSpPr txBox="1"/>
          <p:nvPr/>
        </p:nvSpPr>
        <p:spPr>
          <a:xfrm>
            <a:off x="8665622" y="4570422"/>
            <a:ext cx="1639873"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DisplayHTML</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983474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it-IT" b="1" dirty="0"/>
              <a:t>Teams 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1928733"/>
          </a:xfrm>
        </p:spPr>
        <p:txBody>
          <a:bodyPr/>
          <a:lstStyle/>
          <a:p>
            <a:pPr marL="12305" indent="0">
              <a:spcBef>
                <a:spcPts val="790"/>
              </a:spcBef>
              <a:buNone/>
              <a:tabLst>
                <a:tab pos="246750" algn="l"/>
              </a:tabLst>
            </a:pPr>
            <a:r>
              <a:rPr lang="en-US" dirty="0"/>
              <a:t>Spark </a:t>
            </a:r>
            <a:r>
              <a:rPr lang="en-US" dirty="0" err="1"/>
              <a:t>Mllib</a:t>
            </a:r>
            <a:endParaRPr lang="en-US" dirty="0"/>
          </a:p>
          <a:p>
            <a:pPr marL="12305" indent="0">
              <a:spcBef>
                <a:spcPts val="790"/>
              </a:spcBef>
              <a:buNone/>
              <a:tabLst>
                <a:tab pos="246750" algn="l"/>
              </a:tabLst>
            </a:pPr>
            <a:endParaRPr lang="en-US" dirty="0"/>
          </a:p>
          <a:p>
            <a:pPr marL="12305" indent="0">
              <a:spcBef>
                <a:spcPts val="790"/>
              </a:spcBef>
              <a:buNone/>
              <a:tabLst>
                <a:tab pos="246750" algn="l"/>
              </a:tabLst>
            </a:pPr>
            <a:r>
              <a:rPr lang="en-US" dirty="0"/>
              <a:t>Azure Machine Learning Integration (connecting with Azure Machine Learning  SDK to a workspace)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26ACF-4CA8-4398-ACCD-A08AC0C99D81}"/>
              </a:ext>
            </a:extLst>
          </p:cNvPr>
          <p:cNvSpPr>
            <a:spLocks noGrp="1"/>
          </p:cNvSpPr>
          <p:nvPr>
            <p:ph type="title"/>
          </p:nvPr>
        </p:nvSpPr>
        <p:spPr/>
        <p:txBody>
          <a:bodyPr/>
          <a:lstStyle/>
          <a:p>
            <a:r>
              <a:rPr lang="en-US" dirty="0"/>
              <a:t>PREDICT function in SQL Pool</a:t>
            </a:r>
          </a:p>
        </p:txBody>
      </p:sp>
      <p:sp>
        <p:nvSpPr>
          <p:cNvPr id="3" name="Text Placeholder 2">
            <a:extLst>
              <a:ext uri="{FF2B5EF4-FFF2-40B4-BE49-F238E27FC236}">
                <a16:creationId xmlns:a16="http://schemas.microsoft.com/office/drawing/2014/main" id="{FC1632E0-3732-4995-922F-BD77D2992156}"/>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7735203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0D91-040E-4A2C-AF8B-F3EB68B4CD4A}"/>
              </a:ext>
            </a:extLst>
          </p:cNvPr>
          <p:cNvSpPr>
            <a:spLocks noGrp="1"/>
          </p:cNvSpPr>
          <p:nvPr>
            <p:ph type="title"/>
          </p:nvPr>
        </p:nvSpPr>
        <p:spPr>
          <a:xfrm>
            <a:off x="600059" y="466301"/>
            <a:ext cx="11239464" cy="1107996"/>
          </a:xfrm>
        </p:spPr>
        <p:txBody>
          <a:bodyPr/>
          <a:lstStyle/>
          <a:p>
            <a:r>
              <a:rPr lang="en-US" b="1" dirty="0"/>
              <a:t>Exploratory data analysis</a:t>
            </a:r>
            <a:br>
              <a:rPr lang="en-US" b="1" dirty="0"/>
            </a:br>
            <a:endParaRPr lang="en-US" dirty="0"/>
          </a:p>
        </p:txBody>
      </p:sp>
      <p:sp>
        <p:nvSpPr>
          <p:cNvPr id="3" name="Text Placeholder 2">
            <a:extLst>
              <a:ext uri="{FF2B5EF4-FFF2-40B4-BE49-F238E27FC236}">
                <a16:creationId xmlns:a16="http://schemas.microsoft.com/office/drawing/2014/main" id="{F1CDE0C7-0D94-4003-B01D-A1B43098DC3A}"/>
              </a:ext>
            </a:extLst>
          </p:cNvPr>
          <p:cNvSpPr>
            <a:spLocks noGrp="1"/>
          </p:cNvSpPr>
          <p:nvPr>
            <p:ph type="body" sz="quarter" idx="10"/>
          </p:nvPr>
        </p:nvSpPr>
        <p:spPr>
          <a:xfrm>
            <a:off x="576650" y="1861483"/>
            <a:ext cx="11239464" cy="307777"/>
          </a:xfrm>
        </p:spPr>
        <p:txBody>
          <a:bodyPr/>
          <a:lstStyle/>
          <a:p>
            <a:endParaRPr lang="en-US" sz="2000" dirty="0"/>
          </a:p>
        </p:txBody>
      </p:sp>
    </p:spTree>
    <p:extLst>
      <p:ext uri="{BB962C8B-B14F-4D97-AF65-F5344CB8AC3E}">
        <p14:creationId xmlns:p14="http://schemas.microsoft.com/office/powerpoint/2010/main" val="22645650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974F-AB41-4ECB-891B-72652268F339}"/>
              </a:ext>
            </a:extLst>
          </p:cNvPr>
          <p:cNvSpPr>
            <a:spLocks noGrp="1"/>
          </p:cNvSpPr>
          <p:nvPr>
            <p:ph type="title"/>
          </p:nvPr>
        </p:nvSpPr>
        <p:spPr/>
        <p:txBody>
          <a:bodyPr/>
          <a:lstStyle/>
          <a:p>
            <a:r>
              <a:rPr lang="en-US" dirty="0"/>
              <a:t>Using </a:t>
            </a:r>
            <a:r>
              <a:rPr lang="en-US" dirty="0" err="1"/>
              <a:t>AutoML</a:t>
            </a:r>
            <a:r>
              <a:rPr lang="en-US" dirty="0"/>
              <a:t> from Synapse Spark</a:t>
            </a:r>
          </a:p>
        </p:txBody>
      </p:sp>
      <p:sp>
        <p:nvSpPr>
          <p:cNvPr id="3" name="Text Placeholder 2">
            <a:extLst>
              <a:ext uri="{FF2B5EF4-FFF2-40B4-BE49-F238E27FC236}">
                <a16:creationId xmlns:a16="http://schemas.microsoft.com/office/drawing/2014/main" id="{1481DA59-D284-47B3-8CD0-809EC79CEEE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15992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F7F81-9D7C-4C0D-9709-96F750A6EDED}"/>
              </a:ext>
            </a:extLst>
          </p:cNvPr>
          <p:cNvSpPr>
            <a:spLocks noGrp="1"/>
          </p:cNvSpPr>
          <p:nvPr>
            <p:ph type="title"/>
          </p:nvPr>
        </p:nvSpPr>
        <p:spPr/>
        <p:txBody>
          <a:bodyPr/>
          <a:lstStyle/>
          <a:p>
            <a:r>
              <a:rPr lang="en-US" dirty="0"/>
              <a:t>Deploying models to SQL Pools</a:t>
            </a:r>
          </a:p>
        </p:txBody>
      </p:sp>
      <p:sp>
        <p:nvSpPr>
          <p:cNvPr id="3" name="Text Placeholder 2">
            <a:extLst>
              <a:ext uri="{FF2B5EF4-FFF2-40B4-BE49-F238E27FC236}">
                <a16:creationId xmlns:a16="http://schemas.microsoft.com/office/drawing/2014/main" id="{7FB3BAC9-D9DF-4E93-8511-6EE39320ED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343261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5866-A457-4B58-A000-4700992067D3}"/>
              </a:ext>
            </a:extLst>
          </p:cNvPr>
          <p:cNvSpPr>
            <a:spLocks noGrp="1"/>
          </p:cNvSpPr>
          <p:nvPr>
            <p:ph type="title"/>
          </p:nvPr>
        </p:nvSpPr>
        <p:spPr/>
        <p:txBody>
          <a:bodyPr/>
          <a:lstStyle/>
          <a:p>
            <a:r>
              <a:rPr lang="en-US" dirty="0"/>
              <a:t>Train a recommender using Spark </a:t>
            </a:r>
            <a:r>
              <a:rPr lang="en-US" dirty="0" err="1"/>
              <a:t>MLlib</a:t>
            </a:r>
            <a:endParaRPr lang="en-US" dirty="0"/>
          </a:p>
        </p:txBody>
      </p:sp>
      <p:sp>
        <p:nvSpPr>
          <p:cNvPr id="3" name="Text Placeholder 2">
            <a:extLst>
              <a:ext uri="{FF2B5EF4-FFF2-40B4-BE49-F238E27FC236}">
                <a16:creationId xmlns:a16="http://schemas.microsoft.com/office/drawing/2014/main" id="{EA0DCE47-752C-46D9-9E79-EE7350F0EFB4}"/>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802420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Team Data Science Process </a:t>
            </a:r>
          </a:p>
          <a:p>
            <a:pPr marL="287338" lvl="1" indent="0">
              <a:buNone/>
            </a:pPr>
            <a:r>
              <a:rPr lang="en-US" sz="1800" dirty="0">
                <a:solidFill>
                  <a:schemeClr val="tx1"/>
                </a:solidFill>
              </a:rPr>
              <a:t>Key components of the TDSP</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Team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F38B-A8AE-45C6-B475-5F895DFFCD53}"/>
              </a:ext>
            </a:extLst>
          </p:cNvPr>
          <p:cNvSpPr>
            <a:spLocks noGrp="1"/>
          </p:cNvSpPr>
          <p:nvPr>
            <p:ph type="title"/>
          </p:nvPr>
        </p:nvSpPr>
        <p:spPr/>
        <p:txBody>
          <a:bodyPr/>
          <a:lstStyle/>
          <a:p>
            <a:r>
              <a:rPr lang="en-US" dirty="0"/>
              <a:t>Definition</a:t>
            </a:r>
          </a:p>
        </p:txBody>
      </p:sp>
      <p:sp>
        <p:nvSpPr>
          <p:cNvPr id="3" name="Text Placeholder 2">
            <a:extLst>
              <a:ext uri="{FF2B5EF4-FFF2-40B4-BE49-F238E27FC236}">
                <a16:creationId xmlns:a16="http://schemas.microsoft.com/office/drawing/2014/main" id="{2A1DAC96-BA35-49A1-934D-01EF02A033E7}"/>
              </a:ext>
            </a:extLst>
          </p:cNvPr>
          <p:cNvSpPr>
            <a:spLocks noGrp="1"/>
          </p:cNvSpPr>
          <p:nvPr>
            <p:ph type="body" sz="quarter" idx="10"/>
          </p:nvPr>
        </p:nvSpPr>
        <p:spPr>
          <a:xfrm>
            <a:off x="618218" y="2735262"/>
            <a:ext cx="11239464" cy="1292662"/>
          </a:xfrm>
        </p:spPr>
        <p:txBody>
          <a:bodyPr/>
          <a:lstStyle/>
          <a:p>
            <a:r>
              <a:rPr lang="en-US" dirty="0"/>
              <a:t>The Team Data Science Process (TDSP) is an agile, iterative data science methodology to deliver predictive analytics solutions and intelligent applications efficiently.</a:t>
            </a:r>
          </a:p>
        </p:txBody>
      </p:sp>
    </p:spTree>
    <p:extLst>
      <p:ext uri="{BB962C8B-B14F-4D97-AF65-F5344CB8AC3E}">
        <p14:creationId xmlns:p14="http://schemas.microsoft.com/office/powerpoint/2010/main" val="10396727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CB69C-6C8A-4C4F-8222-62301DDCA2AD}"/>
              </a:ext>
            </a:extLst>
          </p:cNvPr>
          <p:cNvPicPr>
            <a:picLocks noChangeAspect="1"/>
          </p:cNvPicPr>
          <p:nvPr/>
        </p:nvPicPr>
        <p:blipFill>
          <a:blip r:embed="rId2"/>
          <a:stretch>
            <a:fillRect/>
          </a:stretch>
        </p:blipFill>
        <p:spPr>
          <a:xfrm>
            <a:off x="2332037" y="601662"/>
            <a:ext cx="7478251" cy="5562600"/>
          </a:xfrm>
          <a:prstGeom prst="rect">
            <a:avLst/>
          </a:prstGeom>
        </p:spPr>
      </p:pic>
    </p:spTree>
    <p:extLst>
      <p:ext uri="{BB962C8B-B14F-4D97-AF65-F5344CB8AC3E}">
        <p14:creationId xmlns:p14="http://schemas.microsoft.com/office/powerpoint/2010/main" val="26460901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0011-6F7F-4444-8528-749D13F44557}"/>
              </a:ext>
            </a:extLst>
          </p:cNvPr>
          <p:cNvSpPr>
            <a:spLocks noGrp="1"/>
          </p:cNvSpPr>
          <p:nvPr>
            <p:ph type="title"/>
          </p:nvPr>
        </p:nvSpPr>
        <p:spPr/>
        <p:txBody>
          <a:bodyPr/>
          <a:lstStyle/>
          <a:p>
            <a:r>
              <a:rPr lang="en-US" dirty="0"/>
              <a:t>TDSP Roles and Tasks</a:t>
            </a:r>
          </a:p>
        </p:txBody>
      </p:sp>
      <p:pic>
        <p:nvPicPr>
          <p:cNvPr id="5" name="Picture 4" descr="A screenshot of a cell phone&#10;&#10;Description automatically generated">
            <a:extLst>
              <a:ext uri="{FF2B5EF4-FFF2-40B4-BE49-F238E27FC236}">
                <a16:creationId xmlns:a16="http://schemas.microsoft.com/office/drawing/2014/main" id="{0823AB5A-50D4-460C-8ADA-D37218C3B58F}"/>
              </a:ext>
            </a:extLst>
          </p:cNvPr>
          <p:cNvPicPr>
            <a:picLocks noChangeAspect="1"/>
          </p:cNvPicPr>
          <p:nvPr/>
        </p:nvPicPr>
        <p:blipFill>
          <a:blip r:embed="rId3"/>
          <a:stretch>
            <a:fillRect/>
          </a:stretch>
        </p:blipFill>
        <p:spPr>
          <a:xfrm>
            <a:off x="596951" y="1031327"/>
            <a:ext cx="10040885" cy="5785275"/>
          </a:xfrm>
          <a:prstGeom prst="rect">
            <a:avLst/>
          </a:prstGeom>
        </p:spPr>
      </p:pic>
    </p:spTree>
    <p:extLst>
      <p:ext uri="{BB962C8B-B14F-4D97-AF65-F5344CB8AC3E}">
        <p14:creationId xmlns:p14="http://schemas.microsoft.com/office/powerpoint/2010/main" val="27172649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11306</TotalTime>
  <Words>2114</Words>
  <Application>Microsoft Office PowerPoint</Application>
  <PresentationFormat>Custom</PresentationFormat>
  <Paragraphs>341</Paragraphs>
  <Slides>38</Slides>
  <Notes>17</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Spark and Machine Learning in Azure Synapse</vt:lpstr>
      <vt:lpstr>Agenda</vt:lpstr>
      <vt:lpstr>Team Data Science Process</vt:lpstr>
      <vt:lpstr>Definition</vt:lpstr>
      <vt:lpstr>PowerPoint Presentation</vt:lpstr>
      <vt:lpstr>TDSP Roles and Tasks</vt:lpstr>
      <vt:lpstr>Standardized project structure</vt:lpstr>
      <vt:lpstr>Example of TDSP recommended infrastructure</vt:lpstr>
      <vt:lpstr>Development</vt:lpstr>
      <vt:lpstr>Development</vt:lpstr>
      <vt:lpstr>Development</vt:lpstr>
      <vt:lpstr>Spark in Azure Synapse Analytics</vt:lpstr>
      <vt:lpstr>What is Apache Spark in Azure Synapse Analytics</vt:lpstr>
      <vt:lpstr>Apache Spark Core Concepts </vt:lpstr>
      <vt:lpstr>PowerPoint Presentation</vt:lpstr>
      <vt:lpstr>Synapse Spark Instance Creation</vt:lpstr>
      <vt:lpstr>Creating a Spark pool (1 of 2)</vt:lpstr>
      <vt:lpstr>Creating a Spark pool (2 of 2) - optional</vt:lpstr>
      <vt:lpstr>Spark Pools - Configuring</vt:lpstr>
      <vt:lpstr>Runtime language and library support </vt:lpstr>
      <vt:lpstr>What is Delta Lake?</vt:lpstr>
      <vt:lpstr>Optimize Apache Spark jobs (preview) </vt:lpstr>
      <vt:lpstr>Automatically scale Azure Synapse Analytics Apache Spark pools </vt:lpstr>
      <vt:lpstr>Development: Bring data to a notebook</vt:lpstr>
      <vt:lpstr>Development: Bring data to a notebook</vt:lpstr>
      <vt:lpstr>Development: Visualize data in a notebook </vt:lpstr>
      <vt:lpstr>Machine Learning</vt:lpstr>
      <vt:lpstr>Machine Learning in Azure Synapse Analytics</vt:lpstr>
      <vt:lpstr>PREDICT function in SQL Pool</vt:lpstr>
      <vt:lpstr>Exploratory data analysis </vt:lpstr>
      <vt:lpstr>Using AutoML from Synapse Spark</vt:lpstr>
      <vt:lpstr>Deploying models to SQL Pools</vt:lpstr>
      <vt:lpstr>Train a recommender using Spark MLlib</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296</cp:revision>
  <dcterms:created xsi:type="dcterms:W3CDTF">2016-03-10T00:17:44Z</dcterms:created>
  <dcterms:modified xsi:type="dcterms:W3CDTF">2020-07-22T12:23:45Z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